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1" r:id="rId9"/>
    <p:sldId id="268" r:id="rId10"/>
    <p:sldId id="266" r:id="rId11"/>
    <p:sldId id="267" r:id="rId12"/>
    <p:sldId id="263" r:id="rId13"/>
    <p:sldId id="270" r:id="rId14"/>
    <p:sldId id="264" r:id="rId15"/>
    <p:sldId id="271" r:id="rId16"/>
    <p:sldId id="269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928CC94-034A-4452-A626-E54EF74B6A3A}">
          <p14:sldIdLst>
            <p14:sldId id="256"/>
            <p14:sldId id="257"/>
            <p14:sldId id="258"/>
            <p14:sldId id="259"/>
            <p14:sldId id="265"/>
            <p14:sldId id="260"/>
            <p14:sldId id="262"/>
            <p14:sldId id="261"/>
            <p14:sldId id="268"/>
            <p14:sldId id="266"/>
            <p14:sldId id="267"/>
          </p14:sldIdLst>
        </p14:section>
        <p14:section name="Section sans titre" id="{33ECF04D-1C23-43C9-B8F1-049E0F027153}">
          <p14:sldIdLst>
            <p14:sldId id="263"/>
            <p14:sldId id="270"/>
            <p14:sldId id="264"/>
            <p14:sldId id="271"/>
            <p14:sldId id="269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26D47-C9E6-7B41-39D1-D04CD6C69B63}" v="120" dt="2025-04-24T09:56:26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28" autoAdjust="0"/>
    <p:restoredTop sz="94660"/>
  </p:normalViewPr>
  <p:slideViewPr>
    <p:cSldViewPr snapToGrid="0">
      <p:cViewPr varScale="1">
        <p:scale>
          <a:sx n="57" d="100"/>
          <a:sy n="57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82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10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60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82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73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94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29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01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60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28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44C2-5442-4548-9B37-FE88145D39C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DDEB-AA66-457E-9CFA-9391E54111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0" y="639763"/>
            <a:ext cx="9144000" cy="2387600"/>
          </a:xfrm>
        </p:spPr>
        <p:txBody>
          <a:bodyPr/>
          <a:lstStyle/>
          <a:p>
            <a:r>
              <a:rPr lang="fr-FR" sz="4400" b="1" dirty="0"/>
              <a:t>Phobie scolaire ou refus scolaire anxieux</a:t>
            </a:r>
            <a:r>
              <a:rPr lang="fr-FR" b="1" dirty="0"/>
              <a:t>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242411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Patrice Serge Ganga- Zandzou</a:t>
            </a:r>
          </a:p>
          <a:p>
            <a:r>
              <a:rPr lang="fr-FR" dirty="0"/>
              <a:t>Service de Pédiatrie</a:t>
            </a:r>
          </a:p>
          <a:p>
            <a:r>
              <a:rPr lang="fr-FR" dirty="0"/>
              <a:t>Centre Hospitalier de Roubaix</a:t>
            </a:r>
          </a:p>
        </p:txBody>
      </p:sp>
    </p:spTree>
    <p:extLst>
      <p:ext uri="{BB962C8B-B14F-4D97-AF65-F5344CB8AC3E}">
        <p14:creationId xmlns:p14="http://schemas.microsoft.com/office/powerpoint/2010/main" val="725714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Clinique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78924"/>
            <a:ext cx="10515600" cy="43980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Mise en place des stratégies d’évitement, visant à se protéger de la situation anxiogène, facteurs déclenchants : </a:t>
            </a:r>
            <a:r>
              <a:rPr lang="fr-FR" i="1" dirty="0"/>
              <a:t>changement d’établissement scolaire, déménagement, maladie ou décès d’un proche, racket en milieu scolaire…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Pendant les périodes de vacances, l’enfant promet qu’il retournera à l’école à la rentrée, mais les symptômes recommencent dès la veille du retour programmé.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01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Conséquences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96044"/>
            <a:ext cx="10515600" cy="47216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/>
              <a:t>Souvent, consultations multidisciplinaires et examens complémentaires en raison de plaintes somatiques répétées.</a:t>
            </a:r>
          </a:p>
          <a:p>
            <a:endParaRPr lang="fr-FR" dirty="0"/>
          </a:p>
          <a:p>
            <a:r>
              <a:rPr lang="fr-FR" dirty="0"/>
              <a:t>Absentéisme scolaire prolongé avec conséquences graves : </a:t>
            </a:r>
          </a:p>
          <a:p>
            <a:pPr lvl="1"/>
            <a:r>
              <a:rPr lang="fr-FR" dirty="0"/>
              <a:t>désocialisation, marginalisation, isolement social et affectif, dépression, décompensation ou aggravation d’autres troubles anxieux ou d’autres pathologies psychiatriques au long cours.</a:t>
            </a:r>
          </a:p>
          <a:p>
            <a:pPr lvl="1"/>
            <a:endParaRPr lang="fr-FR" dirty="0"/>
          </a:p>
          <a:p>
            <a:r>
              <a:rPr lang="fr-FR" dirty="0"/>
              <a:t>Equilibre familial bouleversé : </a:t>
            </a:r>
          </a:p>
          <a:p>
            <a:pPr lvl="1"/>
            <a:r>
              <a:rPr lang="fr-FR" dirty="0"/>
              <a:t>Implication des parents : pour garder l’enfant ou l’adolescent ; le faire retourner à l’école et l’échec mal vécu. Parfois, les familles cautionnent l’absentéisme scolaire et participent à l’évitement.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05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Causes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52293"/>
            <a:ext cx="10515600" cy="495756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r-FR" dirty="0"/>
              <a:t>Origine multifactorielle explique la </a:t>
            </a:r>
            <a:r>
              <a:rPr lang="fr-FR" b="1" dirty="0"/>
              <a:t>variété des phobies scolaires</a:t>
            </a:r>
            <a:r>
              <a:rPr lang="fr-FR" dirty="0"/>
              <a:t>. </a:t>
            </a:r>
          </a:p>
          <a:p>
            <a:endParaRPr lang="fr-FR" dirty="0"/>
          </a:p>
          <a:p>
            <a:r>
              <a:rPr lang="fr-FR" dirty="0"/>
              <a:t>causes possibles et bien souvent cumulatives :</a:t>
            </a:r>
          </a:p>
          <a:p>
            <a:pPr lvl="1"/>
            <a:r>
              <a:rPr lang="fr-FR" dirty="0"/>
              <a:t>situations de harcèlement,</a:t>
            </a:r>
          </a:p>
          <a:p>
            <a:pPr lvl="1"/>
            <a:r>
              <a:rPr lang="fr-FR" dirty="0"/>
              <a:t>troubles des apprentissages et/ou de l’attention « mal gérés », </a:t>
            </a:r>
          </a:p>
          <a:p>
            <a:pPr lvl="1"/>
            <a:r>
              <a:rPr lang="fr-FR" dirty="0"/>
              <a:t>ennui massif chez les enfants à haut potentiel,</a:t>
            </a:r>
          </a:p>
          <a:p>
            <a:pPr lvl="1"/>
            <a:r>
              <a:rPr lang="fr-FR" dirty="0"/>
              <a:t>estime de soi dégradée ou une anxiété de performance massive,</a:t>
            </a:r>
          </a:p>
          <a:p>
            <a:pPr lvl="1"/>
            <a:r>
              <a:rPr lang="fr-FR" dirty="0"/>
              <a:t>état dépressif ou autres problématiques psychologiques  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 Quelle que soit la cause, existent généralement des mécanismes neurologiques qui se rapprochent </a:t>
            </a:r>
            <a:r>
              <a:rPr lang="fr-FR" b="1" dirty="0"/>
              <a:t>du stress post-traumatique</a:t>
            </a:r>
            <a:r>
              <a:rPr lang="fr-FR" dirty="0"/>
              <a:t> : le cerveau est noyé de manière quasi-chronique sous les hormones de stress.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27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00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Prise en charge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Objectifs :</a:t>
            </a:r>
          </a:p>
          <a:p>
            <a:pPr lvl="1"/>
            <a:r>
              <a:rPr lang="fr-FR" dirty="0"/>
              <a:t> aider au retour à l’école,</a:t>
            </a:r>
          </a:p>
          <a:p>
            <a:pPr lvl="1"/>
            <a:r>
              <a:rPr lang="fr-FR" dirty="0"/>
              <a:t> réduire le handicap,</a:t>
            </a:r>
          </a:p>
          <a:p>
            <a:pPr lvl="1"/>
            <a:r>
              <a:rPr lang="fr-FR" dirty="0"/>
              <a:t>prévenir les complications.</a:t>
            </a:r>
          </a:p>
          <a:p>
            <a:pPr marL="457200" lvl="1" indent="0">
              <a:buNone/>
            </a:pPr>
            <a:endParaRPr lang="fr-FR" dirty="0">
              <a:ea typeface="Calibri" panose="020F0502020204030204"/>
              <a:cs typeface="Calibri" panose="020F0502020204030204"/>
            </a:endParaRPr>
          </a:p>
          <a:p>
            <a:r>
              <a:rPr lang="fr-FR" dirty="0"/>
              <a:t>Principes : </a:t>
            </a:r>
          </a:p>
          <a:p>
            <a:pPr lvl="1"/>
            <a:r>
              <a:rPr lang="fr-FR" dirty="0"/>
              <a:t>Urgence thérapeutique</a:t>
            </a:r>
          </a:p>
          <a:p>
            <a:pPr lvl="1"/>
            <a:r>
              <a:rPr lang="fr-FR" dirty="0"/>
              <a:t>Débuter dans les 10 mois suivants le diagnostic</a:t>
            </a:r>
            <a:endParaRPr lang="fr-FR" dirty="0">
              <a:ea typeface="Calibri"/>
              <a:cs typeface="Calibri"/>
            </a:endParaRPr>
          </a:p>
          <a:p>
            <a:pPr lvl="1"/>
            <a:r>
              <a:rPr lang="fr-FR" dirty="0"/>
              <a:t>Approche multidimensionnelle</a:t>
            </a:r>
          </a:p>
        </p:txBody>
      </p:sp>
    </p:spTree>
    <p:extLst>
      <p:ext uri="{BB962C8B-B14F-4D97-AF65-F5344CB8AC3E}">
        <p14:creationId xmlns:p14="http://schemas.microsoft.com/office/powerpoint/2010/main" val="226959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Prise en charge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/>
              <a:t>Prend du temps</a:t>
            </a:r>
          </a:p>
          <a:p>
            <a:r>
              <a:rPr lang="fr-FR" dirty="0"/>
              <a:t>Par petites étapes</a:t>
            </a:r>
          </a:p>
          <a:p>
            <a:r>
              <a:rPr lang="fr-FR" dirty="0"/>
              <a:t>Accepter de déscolariser l’enfant</a:t>
            </a:r>
          </a:p>
          <a:p>
            <a:r>
              <a:rPr lang="fr-FR" dirty="0"/>
              <a:t>Retrouver confiance en soi</a:t>
            </a:r>
          </a:p>
          <a:p>
            <a:r>
              <a:rPr lang="fr-FR" dirty="0"/>
              <a:t>S’adapter au rythme de l’enfant</a:t>
            </a:r>
          </a:p>
          <a:p>
            <a:r>
              <a:rPr lang="fr-FR" dirty="0"/>
              <a:t>Privilégier l’enfant dans son bien être et non l’élève</a:t>
            </a:r>
          </a:p>
          <a:p>
            <a:r>
              <a:rPr lang="fr-FR" dirty="0"/>
              <a:t>Privilégier dialogue entre famille, établissement scolaire et thérapeutes, sans jugement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Reprendre la scolarité progressivement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497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 Prise en charge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Idéalement, hospitalisations de longue durée, pour séparation parentale et retour progressif en milieu scolaire ;</a:t>
            </a:r>
          </a:p>
          <a:p>
            <a:endParaRPr lang="fr-FR" dirty="0"/>
          </a:p>
          <a:p>
            <a:r>
              <a:rPr lang="fr-FR" dirty="0"/>
              <a:t>À défaut de place, hospitalisations à domicile, avec établissement de projets pédagogiques et programmes thérapeutiques, en concertation avec différents intervenants ;</a:t>
            </a:r>
          </a:p>
          <a:p>
            <a:endParaRPr lang="fr-FR" dirty="0"/>
          </a:p>
          <a:p>
            <a:r>
              <a:rPr lang="fr-FR" dirty="0"/>
              <a:t>Suivis ambulatoires, souvent résultats insuffisants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2259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89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 Prise en charge pluridisciplinaire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130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/>
              <a:t>Equipe constituée :</a:t>
            </a:r>
          </a:p>
          <a:p>
            <a:pPr lvl="1"/>
            <a:r>
              <a:rPr lang="fr-FR" dirty="0"/>
              <a:t>du médecin pédopsychiatre,</a:t>
            </a:r>
          </a:p>
          <a:p>
            <a:pPr lvl="1"/>
            <a:r>
              <a:rPr lang="fr-FR" dirty="0"/>
              <a:t>du psychologue,</a:t>
            </a:r>
          </a:p>
          <a:p>
            <a:pPr lvl="1"/>
            <a:r>
              <a:rPr lang="fr-FR" dirty="0"/>
              <a:t>du professeur spécialisé dépendant de l’Éducation nationale, exerçant son activité au sein de l’unité,</a:t>
            </a:r>
          </a:p>
          <a:p>
            <a:pPr lvl="1"/>
            <a:r>
              <a:rPr lang="fr-FR" dirty="0"/>
              <a:t>d’un infirmier référent de chaque enfant,</a:t>
            </a:r>
          </a:p>
          <a:p>
            <a:pPr lvl="1"/>
            <a:r>
              <a:rPr lang="fr-FR" dirty="0"/>
              <a:t>du cadre socio-éducatif de l’unité des adolescents, chargé de la globalité des soins.</a:t>
            </a:r>
          </a:p>
          <a:p>
            <a:pPr lvl="1"/>
            <a:endParaRPr lang="fr-FR" dirty="0"/>
          </a:p>
          <a:p>
            <a:r>
              <a:rPr lang="fr-FR" dirty="0"/>
              <a:t>L’enseignant doit s’adapter aux capacités de l’enfant et à son niveau scolaire, tout en se référent au programme de sa classe d’origine.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378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386" y="-58824"/>
            <a:ext cx="10515600" cy="1081289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3386" y="1022465"/>
            <a:ext cx="10515600" cy="472223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Phobie scolaire ou refus scolaire anxieux est une situation de plus en plus fréquente chez l’enfant et l’adolescent ;</a:t>
            </a:r>
          </a:p>
          <a:p>
            <a:endParaRPr lang="fr-FR" dirty="0"/>
          </a:p>
          <a:p>
            <a:r>
              <a:rPr lang="fr-FR" dirty="0"/>
              <a:t>Sa prise en charge reposant sur une approche pluridisciplinaire, doit être débutée rapidement ;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Enfant doit être suivi dans sa globalité, intégrant thérapeutes, enseignant et famille ;</a:t>
            </a:r>
          </a:p>
          <a:p>
            <a:endParaRPr lang="fr-FR" dirty="0"/>
          </a:p>
          <a:p>
            <a:r>
              <a:rPr lang="fr-FR" dirty="0"/>
              <a:t>Retour à la vie scolaire normale doit être progressif et sécurisant pour l’enfant.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7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964421"/>
            <a:ext cx="9144000" cy="839441"/>
          </a:xfrm>
        </p:spPr>
        <p:txBody>
          <a:bodyPr>
            <a:noAutofit/>
          </a:bodyPr>
          <a:lstStyle/>
          <a:p>
            <a:r>
              <a:rPr lang="fr-FR" sz="4800" dirty="0"/>
              <a:t>Plan</a:t>
            </a:r>
            <a:br>
              <a:rPr lang="fr-FR" sz="4800" dirty="0"/>
            </a:b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471351"/>
            <a:ext cx="9144000" cy="4846321"/>
          </a:xfrm>
        </p:spPr>
        <p:txBody>
          <a:bodyPr>
            <a:normAutofit fontScale="92500" lnSpcReduction="10000"/>
          </a:bodyPr>
          <a:lstStyle/>
          <a:p>
            <a:pPr marL="342900" indent="-342900" algn="just" fontAlgn="base">
              <a:buFontTx/>
              <a:buChar char="-"/>
            </a:pPr>
            <a:r>
              <a:rPr lang="fr-FR" sz="2600" dirty="0"/>
              <a:t>Définition</a:t>
            </a:r>
          </a:p>
          <a:p>
            <a:pPr marL="342900" indent="-342900" algn="just" fontAlgn="base">
              <a:buFontTx/>
              <a:buChar char="-"/>
            </a:pPr>
            <a:endParaRPr lang="fr-FR" sz="2600" dirty="0"/>
          </a:p>
          <a:p>
            <a:pPr marL="342900" indent="-342900" algn="just" fontAlgn="base">
              <a:buFontTx/>
              <a:buChar char="-"/>
            </a:pPr>
            <a:r>
              <a:rPr lang="fr-FR" sz="2600" dirty="0"/>
              <a:t>Épidémiologie</a:t>
            </a:r>
          </a:p>
          <a:p>
            <a:pPr marL="342900" indent="-342900" algn="just" fontAlgn="base">
              <a:buFontTx/>
              <a:buChar char="-"/>
            </a:pPr>
            <a:endParaRPr lang="fr-FR" sz="2600" dirty="0"/>
          </a:p>
          <a:p>
            <a:pPr marL="342900" indent="-342900" algn="just" fontAlgn="base">
              <a:buFontTx/>
              <a:buChar char="-"/>
            </a:pPr>
            <a:r>
              <a:rPr lang="fr-FR" sz="2600" dirty="0"/>
              <a:t>Description symptomatologique</a:t>
            </a:r>
          </a:p>
          <a:p>
            <a:pPr marL="342900" indent="-342900" algn="just" fontAlgn="base">
              <a:buFontTx/>
              <a:buChar char="-"/>
            </a:pPr>
            <a:endParaRPr lang="fr-FR" sz="2600" dirty="0"/>
          </a:p>
          <a:p>
            <a:pPr marL="342900" indent="-342900" algn="just" fontAlgn="base">
              <a:buFontTx/>
              <a:buChar char="-"/>
            </a:pPr>
            <a:r>
              <a:rPr lang="fr-FR" sz="2600" dirty="0"/>
              <a:t>Causes </a:t>
            </a:r>
          </a:p>
          <a:p>
            <a:pPr marL="342900" indent="-342900" algn="just" fontAlgn="base">
              <a:buFontTx/>
              <a:buChar char="-"/>
            </a:pPr>
            <a:endParaRPr lang="fr-FR" sz="2600" dirty="0"/>
          </a:p>
          <a:p>
            <a:pPr marL="342900" indent="-342900" algn="just" fontAlgn="base">
              <a:buFontTx/>
              <a:buChar char="-"/>
            </a:pPr>
            <a:r>
              <a:rPr lang="fr-FR" sz="2600" dirty="0"/>
              <a:t>Prise en charge</a:t>
            </a:r>
          </a:p>
          <a:p>
            <a:pPr marL="342900" indent="-342900" algn="just" fontAlgn="base">
              <a:buFontTx/>
              <a:buChar char="-"/>
            </a:pPr>
            <a:endParaRPr lang="fr-FR" sz="2600" dirty="0"/>
          </a:p>
          <a:p>
            <a:pPr algn="just" fontAlgn="base"/>
            <a:r>
              <a:rPr lang="fr-FR" sz="2600" dirty="0"/>
              <a:t>-   Conclusion 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560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dirty="0"/>
              <a:t>Définition: 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6884" y="2335876"/>
            <a:ext cx="10515600" cy="233587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ctr" fontAlgn="base">
              <a:lnSpc>
                <a:spcPct val="150000"/>
              </a:lnSpc>
            </a:pPr>
            <a:r>
              <a:rPr lang="fr-FR" dirty="0"/>
              <a:t>Trouble affectant les enfants en âge d'aller à l'école qui, en raison 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fr-FR" dirty="0"/>
              <a:t>d'une anxiété, d'une dépression ou de facteurs sociaux, refusent d‘y aller car cela engendre un stress.</a:t>
            </a:r>
          </a:p>
          <a:p>
            <a:pPr marL="0" indent="0" fontAlgn="base">
              <a:buNone/>
            </a:pPr>
            <a:br>
              <a:rPr lang="fr-FR" dirty="0"/>
            </a:br>
            <a:endParaRPr lang="fr-FR" dirty="0"/>
          </a:p>
          <a:p>
            <a:pPr marL="0" indent="0" fontAlgn="base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31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Historique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53985"/>
            <a:ext cx="10515600" cy="442297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fontAlgn="base">
              <a:lnSpc>
                <a:spcPct val="170000"/>
              </a:lnSpc>
            </a:pPr>
            <a:r>
              <a:rPr lang="fr-FR" dirty="0"/>
              <a:t>En 1932, </a:t>
            </a:r>
            <a:r>
              <a:rPr lang="fr-FR" err="1"/>
              <a:t>Broadwin</a:t>
            </a:r>
            <a:r>
              <a:rPr lang="fr-FR" dirty="0"/>
              <a:t>, première fois : une forme particulière d’école buissonnière, sous forme de non-assiduité persistante à l’école, plus tard appelée « </a:t>
            </a:r>
            <a:r>
              <a:rPr lang="fr-FR" i="1" dirty="0"/>
              <a:t>phobie scolaire</a:t>
            </a:r>
            <a:r>
              <a:rPr lang="fr-FR" dirty="0"/>
              <a:t> » par Johnson </a:t>
            </a:r>
            <a:r>
              <a:rPr lang="fr-FR" i="1" dirty="0"/>
              <a:t>et al.</a:t>
            </a:r>
            <a:r>
              <a:rPr lang="fr-FR" dirty="0"/>
              <a:t> en 1941.</a:t>
            </a:r>
          </a:p>
          <a:p>
            <a:pPr fontAlgn="base"/>
            <a:endParaRPr lang="fr-FR" dirty="0"/>
          </a:p>
          <a:p>
            <a:pPr fontAlgn="base"/>
            <a:endParaRPr lang="fr-FR" dirty="0"/>
          </a:p>
          <a:p>
            <a:pPr fontAlgn="base"/>
            <a:r>
              <a:rPr lang="fr-FR" dirty="0"/>
              <a:t> </a:t>
            </a:r>
            <a:r>
              <a:rPr lang="fr-FR" i="1" dirty="0"/>
              <a:t>Julian De Ajuriaguerra, neuropsychologue en 1974.</a:t>
            </a:r>
            <a:endParaRPr lang="fr-FR" i="1" dirty="0">
              <a:ea typeface="Calibri"/>
              <a:cs typeface="Calibri"/>
            </a:endParaRPr>
          </a:p>
          <a:p>
            <a:pPr lvl="1" fontAlgn="base">
              <a:lnSpc>
                <a:spcPct val="170000"/>
              </a:lnSpc>
            </a:pPr>
            <a:r>
              <a:rPr lang="fr-FR" dirty="0"/>
              <a:t>« Enfants et d’adolescents qui pour des raisons </a:t>
            </a:r>
            <a:r>
              <a:rPr lang="fr-FR" b="1" dirty="0"/>
              <a:t>irrationnelles</a:t>
            </a:r>
            <a:r>
              <a:rPr lang="fr-FR" dirty="0"/>
              <a:t>, refusent d’aller à l’école et résistent avec des réactions d’anxiété très vives ou de panique quand on essaie de les y forcer » </a:t>
            </a:r>
            <a:br>
              <a:rPr lang="fr-FR" dirty="0"/>
            </a:br>
            <a:endParaRPr lang="fr-FR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755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Historique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fr-FR" dirty="0"/>
              <a:t>En 2006, </a:t>
            </a:r>
            <a:r>
              <a:rPr lang="fr-FR" dirty="0" err="1"/>
              <a:t>Holzer</a:t>
            </a:r>
            <a:r>
              <a:rPr lang="fr-FR" dirty="0"/>
              <a:t> et </a:t>
            </a:r>
            <a:r>
              <a:rPr lang="fr-FR" dirty="0" err="1"/>
              <a:t>Halfon</a:t>
            </a:r>
            <a:r>
              <a:rPr lang="fr-FR" dirty="0"/>
              <a:t> : classification selon cette typologie :</a:t>
            </a:r>
          </a:p>
          <a:p>
            <a:pPr fontAlgn="base"/>
            <a:endParaRPr lang="fr-FR" dirty="0"/>
          </a:p>
          <a:p>
            <a:pPr lvl="1"/>
            <a:r>
              <a:rPr lang="fr-FR" dirty="0"/>
              <a:t>refus scolaire avec anxiété de séparation</a:t>
            </a:r>
          </a:p>
          <a:p>
            <a:pPr lvl="1"/>
            <a:r>
              <a:rPr lang="fr-FR" dirty="0"/>
              <a:t>refus scolaire avec phobie sociale</a:t>
            </a:r>
          </a:p>
          <a:p>
            <a:pPr lvl="1"/>
            <a:r>
              <a:rPr lang="fr-FR" dirty="0"/>
              <a:t>refus scolaire avec phobie simple</a:t>
            </a:r>
            <a:endParaRPr lang="fr-FR" dirty="0">
              <a:ea typeface="Calibri"/>
              <a:cs typeface="Calibri"/>
            </a:endParaRPr>
          </a:p>
          <a:p>
            <a:pPr lvl="1"/>
            <a:r>
              <a:rPr lang="fr-FR" dirty="0"/>
              <a:t>refus scolaire anxio-dépressif, le plus fréquent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176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Epidémiologie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62218"/>
            <a:ext cx="10515600" cy="4658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fr-FR" dirty="0"/>
              <a:t>prévalence est peu connue,</a:t>
            </a:r>
            <a:endParaRPr lang="fr-FR" dirty="0">
              <a:ea typeface="Calibri"/>
              <a:cs typeface="Calibri"/>
            </a:endParaRPr>
          </a:p>
          <a:p>
            <a:pPr fontAlgn="base">
              <a:lnSpc>
                <a:spcPct val="150000"/>
              </a:lnSpc>
            </a:pPr>
            <a:r>
              <a:rPr lang="fr-FR" dirty="0"/>
              <a:t>incidence en augmentation, proportion de plus en plus importante en consultation de pédopsychiatrie. </a:t>
            </a:r>
          </a:p>
          <a:p>
            <a:pPr fontAlgn="base">
              <a:lnSpc>
                <a:spcPct val="150000"/>
              </a:lnSpc>
            </a:pPr>
            <a:r>
              <a:rPr lang="fr-FR" dirty="0"/>
              <a:t>Augmentation : investissement croissant voire anxieux de la scolarité par les familles et l’esprit de compétition de plus en plus présent. (</a:t>
            </a:r>
            <a:r>
              <a:rPr lang="fr-FR" i="1" dirty="0" err="1"/>
              <a:t>Mouren-Siméoni</a:t>
            </a:r>
            <a:r>
              <a:rPr lang="fr-FR" i="1" dirty="0"/>
              <a:t> et al., 1993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578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Epidémiologie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dirty="0"/>
              <a:t>1 à 3 % enfants ou adolescents concernés,</a:t>
            </a:r>
          </a:p>
          <a:p>
            <a:pPr>
              <a:lnSpc>
                <a:spcPct val="200000"/>
              </a:lnSpc>
            </a:pPr>
            <a:r>
              <a:rPr lang="fr-FR" dirty="0"/>
              <a:t>USA : 25% enfants touchés,</a:t>
            </a:r>
          </a:p>
          <a:p>
            <a:pPr>
              <a:lnSpc>
                <a:spcPct val="200000"/>
              </a:lnSpc>
            </a:pPr>
            <a:r>
              <a:rPr lang="fr-FR" dirty="0"/>
              <a:t>Variété des manifestations : diagnostic difficile, chiffres exacts, prise en charge tardive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83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1764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Clinique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96538"/>
            <a:ext cx="10515600" cy="50777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Pathologie en soi ou symptôme : débat non tranché</a:t>
            </a:r>
          </a:p>
          <a:p>
            <a:endParaRPr lang="fr-FR" dirty="0"/>
          </a:p>
          <a:p>
            <a:r>
              <a:rPr lang="fr-FR" dirty="0"/>
              <a:t>Tempête émotionnelle, enfant incapable d’exprimer son vécu et ses sensations</a:t>
            </a:r>
          </a:p>
          <a:p>
            <a:endParaRPr lang="fr-FR" dirty="0"/>
          </a:p>
          <a:p>
            <a:r>
              <a:rPr lang="fr-FR" dirty="0"/>
              <a:t>début du trouble :</a:t>
            </a:r>
          </a:p>
          <a:p>
            <a:pPr lvl="1"/>
            <a:r>
              <a:rPr lang="fr-FR" dirty="0"/>
              <a:t> assez brutal pour les plus jeunes, </a:t>
            </a:r>
          </a:p>
          <a:p>
            <a:pPr lvl="1"/>
            <a:r>
              <a:rPr lang="fr-FR" dirty="0"/>
              <a:t>souvent insidieux lors de la deuxième enfance ou de l’adolescence.</a:t>
            </a:r>
          </a:p>
          <a:p>
            <a:pPr lvl="1"/>
            <a:endParaRPr lang="fr-FR" dirty="0"/>
          </a:p>
          <a:p>
            <a:r>
              <a:rPr lang="fr-FR" dirty="0"/>
              <a:t> Symptômes, soit lors de la confrontation à la situation anxiogène (départ pour l’école) ou en anticipation (</a:t>
            </a:r>
            <a:r>
              <a:rPr lang="fr-FR" dirty="0" err="1"/>
              <a:t>Desombre</a:t>
            </a:r>
            <a:r>
              <a:rPr lang="fr-FR" dirty="0"/>
              <a:t> </a:t>
            </a:r>
            <a:r>
              <a:rPr lang="fr-FR" i="1" dirty="0"/>
              <a:t>et al.</a:t>
            </a:r>
            <a:r>
              <a:rPr lang="fr-FR" dirty="0"/>
              <a:t>, 1999).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384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Clinique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11699"/>
            <a:ext cx="10515600" cy="4596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 manifestations :</a:t>
            </a:r>
          </a:p>
          <a:p>
            <a:pPr lvl="1"/>
            <a:r>
              <a:rPr lang="fr-FR" dirty="0"/>
              <a:t>d’abord par détresse émotionnelle intense, </a:t>
            </a:r>
          </a:p>
          <a:p>
            <a:pPr lvl="1"/>
            <a:r>
              <a:rPr lang="fr-FR" dirty="0"/>
              <a:t>puis somatisation : 3 symptômes les plus fréquents :</a:t>
            </a:r>
            <a:endParaRPr lang="fr-FR" dirty="0">
              <a:ea typeface="Calibri"/>
              <a:cs typeface="Calibri"/>
            </a:endParaRPr>
          </a:p>
          <a:p>
            <a:pPr lvl="1"/>
            <a:endParaRPr lang="fr-FR" dirty="0"/>
          </a:p>
          <a:p>
            <a:pPr lvl="2"/>
            <a:r>
              <a:rPr lang="fr-FR" sz="2200" dirty="0"/>
              <a:t> système nerveux autonome : céphalées, sueurs, vertiges, malaises…,</a:t>
            </a:r>
            <a:endParaRPr lang="fr-FR" sz="2200">
              <a:ea typeface="Calibri"/>
              <a:cs typeface="Calibri"/>
            </a:endParaRPr>
          </a:p>
          <a:p>
            <a:pPr lvl="2"/>
            <a:r>
              <a:rPr lang="fr-FR" sz="2200" dirty="0"/>
              <a:t> troubles gastro-intestinaux : douleurs abdominales, vomissements, diarrhée, …</a:t>
            </a:r>
            <a:endParaRPr lang="fr-FR" sz="2200">
              <a:ea typeface="Calibri"/>
              <a:cs typeface="Calibri"/>
            </a:endParaRPr>
          </a:p>
          <a:p>
            <a:pPr lvl="2"/>
            <a:r>
              <a:rPr lang="fr-FR" sz="2200" dirty="0"/>
              <a:t> troubles musculaires : douleur, crampes, marche difficile (Bernstein </a:t>
            </a:r>
            <a:r>
              <a:rPr lang="fr-FR" sz="2200" i="1" dirty="0"/>
              <a:t>et al.</a:t>
            </a:r>
            <a:r>
              <a:rPr lang="fr-FR" sz="2200" dirty="0"/>
              <a:t>, 1999).</a:t>
            </a:r>
            <a:r>
              <a:rPr lang="fr-FR" dirty="0"/>
              <a:t> 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lvl="2"/>
            <a:endParaRPr lang="fr-FR" dirty="0"/>
          </a:p>
          <a:p>
            <a:pPr lvl="1"/>
            <a:r>
              <a:rPr lang="fr-FR" dirty="0"/>
              <a:t>Constatations de véritables attaques de panique ou des états d’agitation.</a:t>
            </a:r>
          </a:p>
          <a:p>
            <a:pPr lvl="2"/>
            <a:r>
              <a:rPr lang="fr-FR" sz="2200" dirty="0"/>
              <a:t>verbalise des peurs : des professeurs, du regard des camarades, d’être interrogé, d'être jugé… </a:t>
            </a:r>
            <a:endParaRPr lang="fr-FR" sz="2200" dirty="0">
              <a:ea typeface="Calibri"/>
              <a:cs typeface="Calibri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806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28691</TotalTime>
  <Words>941</Words>
  <Application>Microsoft Office PowerPoint</Application>
  <PresentationFormat>Grand écran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Phobie scolaire ou refus scolaire anxieux </vt:lpstr>
      <vt:lpstr>Plan </vt:lpstr>
      <vt:lpstr> Définition:  </vt:lpstr>
      <vt:lpstr>Historique</vt:lpstr>
      <vt:lpstr>Historique</vt:lpstr>
      <vt:lpstr>Epidémiologie </vt:lpstr>
      <vt:lpstr>Epidémiologie </vt:lpstr>
      <vt:lpstr>Clinique </vt:lpstr>
      <vt:lpstr>Clinique </vt:lpstr>
      <vt:lpstr>Clinique</vt:lpstr>
      <vt:lpstr>Conséquences</vt:lpstr>
      <vt:lpstr>Causes </vt:lpstr>
      <vt:lpstr>Prise en charge :</vt:lpstr>
      <vt:lpstr>Prise en charge</vt:lpstr>
      <vt:lpstr> Prise en charge</vt:lpstr>
      <vt:lpstr> Prise en charge pluridisciplinaire </vt:lpstr>
      <vt:lpstr>Conclusion</vt:lpstr>
    </vt:vector>
  </TitlesOfParts>
  <Company>Centre Hospitalier de Roubaix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Phobie scolaire ou refus scolaire anxieux</dc:title>
  <dc:creator>GANGA Serge</dc:creator>
  <cp:lastModifiedBy>x x</cp:lastModifiedBy>
  <cp:revision>79</cp:revision>
  <dcterms:created xsi:type="dcterms:W3CDTF">2025-04-02T12:57:01Z</dcterms:created>
  <dcterms:modified xsi:type="dcterms:W3CDTF">2025-04-28T11:05:16Z</dcterms:modified>
</cp:coreProperties>
</file>